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4" r:id="rId6"/>
    <p:sldId id="267" r:id="rId7"/>
    <p:sldId id="265" r:id="rId8"/>
    <p:sldId id="266" r:id="rId9"/>
    <p:sldId id="268" r:id="rId10"/>
    <p:sldId id="261" r:id="rId11"/>
    <p:sldId id="262" r:id="rId12"/>
    <p:sldId id="263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152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775F0-7964-4D22-9737-D5C8E1293A17}" type="datetimeFigureOut">
              <a:rPr lang="en-US" smtClean="0"/>
              <a:pPr/>
              <a:t>5/15/2009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C30B6-573D-4E0D-B522-02B8D1679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C30B6-573D-4E0D-B522-02B8D16797A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C30B6-573D-4E0D-B522-02B8D16797A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C30B6-573D-4E0D-B522-02B8D16797A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C30B6-573D-4E0D-B522-02B8D16797A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C30B6-573D-4E0D-B522-02B8D16797A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C30B6-573D-4E0D-B522-02B8D16797A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C30B6-573D-4E0D-B522-02B8D16797A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C30B6-573D-4E0D-B522-02B8D16797A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C30B6-573D-4E0D-B522-02B8D16797A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C30B6-573D-4E0D-B522-02B8D16797A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C30B6-573D-4E0D-B522-02B8D16797A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C30B6-573D-4E0D-B522-02B8D16797A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C30B6-573D-4E0D-B522-02B8D16797A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C30B6-573D-4E0D-B522-02B8D16797A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4CDE7-3A42-4C1C-A4A0-F32978FD293B}" type="datetimeFigureOut">
              <a:rPr lang="en-US" smtClean="0"/>
              <a:pPr/>
              <a:t>5/15/2009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CDDBAE-BACC-43F7-A55F-F2F4B04CA3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4CDE7-3A42-4C1C-A4A0-F32978FD293B}" type="datetimeFigureOut">
              <a:rPr lang="en-US" smtClean="0"/>
              <a:pPr/>
              <a:t>5/15/2009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CDDBAE-BACC-43F7-A55F-F2F4B04CA3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4CDE7-3A42-4C1C-A4A0-F32978FD293B}" type="datetimeFigureOut">
              <a:rPr lang="en-US" smtClean="0"/>
              <a:pPr/>
              <a:t>5/15/2009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CDDBAE-BACC-43F7-A55F-F2F4B04CA3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4CDE7-3A42-4C1C-A4A0-F32978FD293B}" type="datetimeFigureOut">
              <a:rPr lang="en-US" smtClean="0"/>
              <a:pPr/>
              <a:t>5/15/2009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CDDBAE-BACC-43F7-A55F-F2F4B04CA3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4CDE7-3A42-4C1C-A4A0-F32978FD293B}" type="datetimeFigureOut">
              <a:rPr lang="en-US" smtClean="0"/>
              <a:pPr/>
              <a:t>5/15/2009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CDDBAE-BACC-43F7-A55F-F2F4B04CA3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4CDE7-3A42-4C1C-A4A0-F32978FD293B}" type="datetimeFigureOut">
              <a:rPr lang="en-US" smtClean="0"/>
              <a:pPr/>
              <a:t>5/15/2009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CDDBAE-BACC-43F7-A55F-F2F4B04CA3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4CDE7-3A42-4C1C-A4A0-F32978FD293B}" type="datetimeFigureOut">
              <a:rPr lang="en-US" smtClean="0"/>
              <a:pPr/>
              <a:t>5/15/2009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CDDBAE-BACC-43F7-A55F-F2F4B04CA3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4CDE7-3A42-4C1C-A4A0-F32978FD293B}" type="datetimeFigureOut">
              <a:rPr lang="en-US" smtClean="0"/>
              <a:pPr/>
              <a:t>5/15/2009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CDDBAE-BACC-43F7-A55F-F2F4B04CA3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4CDE7-3A42-4C1C-A4A0-F32978FD293B}" type="datetimeFigureOut">
              <a:rPr lang="en-US" smtClean="0"/>
              <a:pPr/>
              <a:t>5/15/2009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CDDBAE-BACC-43F7-A55F-F2F4B04CA3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4CDE7-3A42-4C1C-A4A0-F32978FD293B}" type="datetimeFigureOut">
              <a:rPr lang="en-US" smtClean="0"/>
              <a:pPr/>
              <a:t>5/15/2009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CDDBAE-BACC-43F7-A55F-F2F4B04CA3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4CDE7-3A42-4C1C-A4A0-F32978FD293B}" type="datetimeFigureOut">
              <a:rPr lang="en-US" smtClean="0"/>
              <a:pPr/>
              <a:t>5/15/2009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CDDBAE-BACC-43F7-A55F-F2F4B04CA3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F34CDE7-3A42-4C1C-A4A0-F32978FD293B}" type="datetimeFigureOut">
              <a:rPr lang="en-US" smtClean="0"/>
              <a:pPr/>
              <a:t>5/15/2009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7CDDBAE-BACC-43F7-A55F-F2F4B04CA3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linkinc.com/bankvideo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unilinkinc.co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hyperlink" Target="http://www.unilinkinc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linkinc.com/bank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Remote Deposit Capture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i="1" dirty="0" smtClean="0"/>
              <a:t>The              Advantage</a:t>
            </a:r>
            <a:endParaRPr lang="en-US" sz="4400" b="1" i="1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3581400"/>
            <a:ext cx="22098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153400" cy="5334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sz="3000" b="1" dirty="0" smtClean="0">
              <a:latin typeface="Lucida Sans Unicode" pitchFamily="34" charset="0"/>
              <a:cs typeface="Lucida Sans Unicode" pitchFamily="34" charset="0"/>
            </a:endParaRPr>
          </a:p>
          <a:p>
            <a:pPr>
              <a:buNone/>
            </a:pPr>
            <a:r>
              <a:rPr lang="en-US" sz="3000" b="1" dirty="0" smtClean="0">
                <a:latin typeface="Lucida Sans Unicode" pitchFamily="34" charset="0"/>
                <a:cs typeface="Lucida Sans Unicode" pitchFamily="34" charset="0"/>
              </a:rPr>
              <a:t>Payment options – </a:t>
            </a:r>
          </a:p>
          <a:p>
            <a:pPr>
              <a:buNone/>
            </a:pPr>
            <a:endParaRPr lang="en-US" sz="3200" b="1" dirty="0" smtClean="0">
              <a:latin typeface="Lucida Sans Unicode" pitchFamily="34" charset="0"/>
              <a:cs typeface="Lucida Sans Unicode" pitchFamily="34" charset="0"/>
            </a:endParaRPr>
          </a:p>
          <a:p>
            <a:pPr>
              <a:buNone/>
            </a:pPr>
            <a:r>
              <a:rPr lang="en-US" sz="2600" b="1" dirty="0" smtClean="0">
                <a:latin typeface="Lucida Sans Unicode" pitchFamily="34" charset="0"/>
                <a:cs typeface="Lucida Sans Unicode" pitchFamily="34" charset="0"/>
              </a:rPr>
              <a:t>At UniLink, we understand the complexities</a:t>
            </a:r>
          </a:p>
          <a:p>
            <a:pPr>
              <a:buNone/>
            </a:pPr>
            <a:r>
              <a:rPr lang="en-US" sz="2600" b="1" dirty="0" smtClean="0">
                <a:latin typeface="Lucida Sans Unicode" pitchFamily="34" charset="0"/>
                <a:cs typeface="Lucida Sans Unicode" pitchFamily="34" charset="0"/>
              </a:rPr>
              <a:t>of today’s financial environment. </a:t>
            </a:r>
            <a:endParaRPr lang="en-US" sz="2600" dirty="0" smtClean="0">
              <a:latin typeface="Lucida Sans Unicode" pitchFamily="34" charset="0"/>
              <a:cs typeface="Lucida Sans Unicode" pitchFamily="34" charset="0"/>
            </a:endParaRPr>
          </a:p>
          <a:p>
            <a:endParaRPr lang="en-US" sz="2900" dirty="0" smtClean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US" sz="2600" dirty="0" smtClean="0">
                <a:latin typeface="Lucida Sans Unicode" pitchFamily="34" charset="0"/>
                <a:cs typeface="Lucida Sans Unicode" pitchFamily="34" charset="0"/>
              </a:rPr>
              <a:t>That is why we offer a variety of payment methods including credit card, ACH, and direct invoicing. </a:t>
            </a:r>
          </a:p>
          <a:p>
            <a:pPr>
              <a:buNone/>
            </a:pPr>
            <a:endParaRPr lang="en-US" sz="2600" dirty="0" smtClean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US" sz="2600" dirty="0" smtClean="0">
                <a:latin typeface="Lucida Sans Unicode" pitchFamily="34" charset="0"/>
                <a:cs typeface="Lucida Sans Unicode" pitchFamily="34" charset="0"/>
              </a:rPr>
              <a:t>We also added the ability to </a:t>
            </a:r>
            <a:r>
              <a:rPr lang="en-US" sz="2600" b="1" dirty="0" smtClean="0">
                <a:latin typeface="Lucida Sans Unicode" pitchFamily="34" charset="0"/>
                <a:cs typeface="Lucida Sans Unicode" pitchFamily="34" charset="0"/>
              </a:rPr>
              <a:t>Lease </a:t>
            </a:r>
            <a:r>
              <a:rPr lang="en-US" sz="2600" dirty="0" smtClean="0">
                <a:latin typeface="Lucida Sans Unicode" pitchFamily="34" charset="0"/>
                <a:cs typeface="Lucida Sans Unicode" pitchFamily="34" charset="0"/>
              </a:rPr>
              <a:t>equipment to your options. This offering extends to banks and consumers. This option allows banks to customize their programs for their customers.</a:t>
            </a:r>
          </a:p>
          <a:p>
            <a:pPr>
              <a:buNone/>
            </a:pPr>
            <a:r>
              <a:rPr lang="en-US" sz="2900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914292"/>
            <a:ext cx="1828800" cy="562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819400" y="5943600"/>
            <a:ext cx="3839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Lucida Sans Unicode" pitchFamily="34" charset="0"/>
                <a:cs typeface="Lucida Sans Unicode" pitchFamily="34" charset="0"/>
              </a:rPr>
              <a:t>Remote Deposit Capture</a:t>
            </a:r>
            <a:endParaRPr lang="en-US" sz="2400" b="1" dirty="0"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4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4400" b="1" dirty="0" smtClean="0">
                <a:latin typeface="Lucida Sans Unicode" pitchFamily="34" charset="0"/>
                <a:cs typeface="Lucida Sans Unicode" pitchFamily="34" charset="0"/>
              </a:rPr>
              <a:t>Service – </a:t>
            </a:r>
          </a:p>
          <a:p>
            <a:pPr>
              <a:buNone/>
            </a:pPr>
            <a:r>
              <a:rPr lang="en-US" sz="3800" b="1" dirty="0" smtClean="0">
                <a:latin typeface="Lucida Sans Unicode" pitchFamily="34" charset="0"/>
                <a:cs typeface="Lucida Sans Unicode" pitchFamily="34" charset="0"/>
              </a:rPr>
              <a:t>We have all the confidence in the durability of the</a:t>
            </a:r>
          </a:p>
          <a:p>
            <a:pPr>
              <a:buNone/>
            </a:pPr>
            <a:r>
              <a:rPr lang="en-US" sz="3800" b="1" dirty="0" smtClean="0">
                <a:latin typeface="Lucida Sans Unicode" pitchFamily="34" charset="0"/>
                <a:cs typeface="Lucida Sans Unicode" pitchFamily="34" charset="0"/>
              </a:rPr>
              <a:t>equipment we provide to you however certain</a:t>
            </a:r>
          </a:p>
          <a:p>
            <a:pPr>
              <a:buNone/>
            </a:pPr>
            <a:r>
              <a:rPr lang="en-US" sz="3800" b="1" dirty="0" smtClean="0">
                <a:latin typeface="Lucida Sans Unicode" pitchFamily="34" charset="0"/>
                <a:cs typeface="Lucida Sans Unicode" pitchFamily="34" charset="0"/>
              </a:rPr>
              <a:t>conditions can lead to equipment malfunction. </a:t>
            </a:r>
          </a:p>
          <a:p>
            <a:pPr>
              <a:buNone/>
            </a:pPr>
            <a:r>
              <a:rPr lang="en-US" sz="3800" b="1" dirty="0" smtClean="0">
                <a:latin typeface="Lucida Sans Unicode" pitchFamily="34" charset="0"/>
                <a:cs typeface="Lucida Sans Unicode" pitchFamily="34" charset="0"/>
              </a:rPr>
              <a:t>Have you prepared for this type of scenario?</a:t>
            </a:r>
          </a:p>
          <a:p>
            <a:pPr>
              <a:buNone/>
            </a:pPr>
            <a:endParaRPr lang="en-US" sz="3800" dirty="0" smtClean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US" sz="3600" dirty="0" smtClean="0">
                <a:latin typeface="Lucida Sans Unicode" pitchFamily="34" charset="0"/>
                <a:cs typeface="Lucida Sans Unicode" pitchFamily="34" charset="0"/>
              </a:rPr>
              <a:t>UniLink is an Authorized National Service Depot for ALL scanners offered today. </a:t>
            </a:r>
          </a:p>
          <a:p>
            <a:r>
              <a:rPr lang="en-US" sz="3600" dirty="0" smtClean="0">
                <a:latin typeface="Lucida Sans Unicode" pitchFamily="34" charset="0"/>
                <a:cs typeface="Lucida Sans Unicode" pitchFamily="34" charset="0"/>
              </a:rPr>
              <a:t>With over 100 years of combined technical expertise we can customize a program that fits your requirements whether it is Next Day Advanced Exchange or Time and Materials basis. </a:t>
            </a:r>
          </a:p>
          <a:p>
            <a:r>
              <a:rPr lang="en-US" sz="3600" dirty="0" smtClean="0">
                <a:latin typeface="Lucida Sans Unicode" pitchFamily="34" charset="0"/>
                <a:cs typeface="Lucida Sans Unicode" pitchFamily="34" charset="0"/>
              </a:rPr>
              <a:t>We also team with all vendors regarding any maintenance offerings they provide. </a:t>
            </a:r>
          </a:p>
          <a:p>
            <a:pPr>
              <a:buNone/>
            </a:pPr>
            <a:endParaRPr lang="en-US" sz="3200" dirty="0" smtClean="0">
              <a:latin typeface="Lucida Sans Unicode" pitchFamily="34" charset="0"/>
              <a:cs typeface="Lucida Sans Unicode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Lucida Sans Unicode" pitchFamily="34" charset="0"/>
                <a:cs typeface="Lucida Sans Unicode" pitchFamily="34" charset="0"/>
              </a:rPr>
              <a:t>You can count on UniLink to be there for your support! </a:t>
            </a:r>
          </a:p>
          <a:p>
            <a:pPr>
              <a:buNone/>
            </a:pPr>
            <a:endParaRPr lang="en-US" sz="3200" dirty="0" smtClean="0">
              <a:latin typeface="Lucida Sans Unicode" pitchFamily="34" charset="0"/>
              <a:cs typeface="Lucida Sans Unicode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Lucida Sans Unicode" pitchFamily="34" charset="0"/>
                <a:cs typeface="Lucida Sans Unicode" pitchFamily="34" charset="0"/>
              </a:rPr>
              <a:t>Our staff is trained to triage your current situation and</a:t>
            </a:r>
          </a:p>
          <a:p>
            <a:pPr>
              <a:buNone/>
            </a:pPr>
            <a:r>
              <a:rPr lang="en-US" sz="3200" dirty="0" smtClean="0">
                <a:latin typeface="Lucida Sans Unicode" pitchFamily="34" charset="0"/>
                <a:cs typeface="Lucida Sans Unicode" pitchFamily="34" charset="0"/>
              </a:rPr>
              <a:t>determine if next level support is required.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5921264"/>
            <a:ext cx="1676400" cy="592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819400" y="5943600"/>
            <a:ext cx="3839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Lucida Sans Unicode" pitchFamily="34" charset="0"/>
                <a:cs typeface="Lucida Sans Unicode" pitchFamily="34" charset="0"/>
              </a:rPr>
              <a:t>Remote Deposit Capture</a:t>
            </a:r>
            <a:endParaRPr lang="en-US" sz="2400" b="1" dirty="0"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763000" cy="5715000"/>
          </a:xfrm>
        </p:spPr>
        <p:txBody>
          <a:bodyPr>
            <a:normAutofit fontScale="62500" lnSpcReduction="20000"/>
          </a:bodyPr>
          <a:lstStyle/>
          <a:p>
            <a:pPr lvl="1">
              <a:buNone/>
            </a:pPr>
            <a:r>
              <a:rPr lang="en-US" sz="3800" b="1" dirty="0" smtClean="0">
                <a:latin typeface="Lucida Sans Unicode" pitchFamily="34" charset="0"/>
                <a:cs typeface="Lucida Sans Unicode" pitchFamily="34" charset="0"/>
              </a:rPr>
              <a:t>Marketing </a:t>
            </a:r>
            <a:r>
              <a:rPr lang="en-US" sz="3800" b="1" dirty="0" smtClean="0">
                <a:latin typeface="Lucida Sans Unicode" pitchFamily="34" charset="0"/>
                <a:cs typeface="Lucida Sans Unicode" pitchFamily="34" charset="0"/>
              </a:rPr>
              <a:t>–</a:t>
            </a:r>
            <a:r>
              <a:rPr lang="en-US" sz="4400" b="1" dirty="0" smtClean="0">
                <a:latin typeface="Lucida Sans Unicode" pitchFamily="34" charset="0"/>
                <a:cs typeface="Lucida Sans Unicode" pitchFamily="34" charset="0"/>
              </a:rPr>
              <a:t> </a:t>
            </a:r>
          </a:p>
          <a:p>
            <a:pPr lvl="1">
              <a:buNone/>
            </a:pPr>
            <a:r>
              <a:rPr lang="en-US" sz="3400" b="1" dirty="0" smtClean="0">
                <a:latin typeface="Lucida Sans Unicode" pitchFamily="34" charset="0"/>
                <a:cs typeface="Lucida Sans Unicode" pitchFamily="34" charset="0"/>
              </a:rPr>
              <a:t>Are you uneasy about the ability to market and sell </a:t>
            </a:r>
            <a:endParaRPr lang="en-US" sz="3400" b="1" dirty="0" smtClean="0">
              <a:latin typeface="Lucida Sans Unicode" pitchFamily="34" charset="0"/>
              <a:cs typeface="Lucida Sans Unicode" pitchFamily="34" charset="0"/>
            </a:endParaRPr>
          </a:p>
          <a:p>
            <a:pPr lvl="1">
              <a:buNone/>
            </a:pPr>
            <a:r>
              <a:rPr lang="en-US" sz="3400" b="1" dirty="0" smtClean="0">
                <a:latin typeface="Lucida Sans Unicode" pitchFamily="34" charset="0"/>
                <a:cs typeface="Lucida Sans Unicode" pitchFamily="34" charset="0"/>
              </a:rPr>
              <a:t>Remote </a:t>
            </a:r>
            <a:r>
              <a:rPr lang="en-US" sz="3400" b="1" dirty="0" smtClean="0">
                <a:latin typeface="Lucida Sans Unicode" pitchFamily="34" charset="0"/>
                <a:cs typeface="Lucida Sans Unicode" pitchFamily="34" charset="0"/>
              </a:rPr>
              <a:t>Deposit?  </a:t>
            </a:r>
          </a:p>
          <a:p>
            <a:pPr lvl="1">
              <a:buNone/>
            </a:pPr>
            <a:r>
              <a:rPr lang="en-US" sz="3400" b="1" dirty="0" smtClean="0">
                <a:latin typeface="Lucida Sans Unicode" pitchFamily="34" charset="0"/>
                <a:cs typeface="Lucida Sans Unicode" pitchFamily="34" charset="0"/>
              </a:rPr>
              <a:t>Does </a:t>
            </a:r>
            <a:r>
              <a:rPr lang="en-US" sz="3400" b="1" dirty="0" smtClean="0">
                <a:latin typeface="Lucida Sans Unicode" pitchFamily="34" charset="0"/>
                <a:cs typeface="Lucida Sans Unicode" pitchFamily="34" charset="0"/>
              </a:rPr>
              <a:t>your Bank have limited  resources?</a:t>
            </a:r>
          </a:p>
          <a:p>
            <a:pPr>
              <a:buNone/>
            </a:pPr>
            <a:endParaRPr lang="en-US" dirty="0" smtClean="0">
              <a:latin typeface="Lucida Sans Unicode" pitchFamily="34" charset="0"/>
              <a:cs typeface="Lucida Sans Unicode" pitchFamily="34" charset="0"/>
            </a:endParaRPr>
          </a:p>
          <a:p>
            <a:pPr lvl="1"/>
            <a:r>
              <a:rPr lang="en-US" sz="2900" dirty="0" smtClean="0">
                <a:latin typeface="Lucida Sans Unicode" pitchFamily="34" charset="0"/>
                <a:cs typeface="Lucida Sans Unicode" pitchFamily="34" charset="0"/>
              </a:rPr>
              <a:t>We have developed a customizable video that demonstrates the advantages and benefits of Remote Deposit to consumers. </a:t>
            </a:r>
          </a:p>
          <a:p>
            <a:pPr lvl="1"/>
            <a:r>
              <a:rPr lang="en-US" sz="2900" dirty="0" smtClean="0">
                <a:latin typeface="Lucida Sans Unicode" pitchFamily="34" charset="0"/>
                <a:cs typeface="Lucida Sans Unicode" pitchFamily="34" charset="0"/>
              </a:rPr>
              <a:t>It can be </a:t>
            </a:r>
            <a:r>
              <a:rPr lang="en-US" sz="2900" i="1" dirty="0" smtClean="0">
                <a:latin typeface="Lucida Sans Unicode" pitchFamily="34" charset="0"/>
                <a:cs typeface="Lucida Sans Unicode" pitchFamily="34" charset="0"/>
              </a:rPr>
              <a:t>branded</a:t>
            </a:r>
            <a:r>
              <a:rPr lang="en-US" sz="2900" dirty="0" smtClean="0">
                <a:latin typeface="Lucida Sans Unicode" pitchFamily="34" charset="0"/>
                <a:cs typeface="Lucida Sans Unicode" pitchFamily="34" charset="0"/>
              </a:rPr>
              <a:t> to each specific bank that is selling scanners to their merchant customers.</a:t>
            </a:r>
          </a:p>
          <a:p>
            <a:pPr lvl="1"/>
            <a:r>
              <a:rPr lang="en-US" sz="2900" dirty="0" smtClean="0">
                <a:latin typeface="Lucida Sans Unicode" pitchFamily="34" charset="0"/>
                <a:cs typeface="Lucida Sans Unicode" pitchFamily="34" charset="0"/>
              </a:rPr>
              <a:t>The video also allows you to penetrate other markets within or outside your current geography, thus increasing your presence.</a:t>
            </a:r>
          </a:p>
          <a:p>
            <a:pPr lvl="1"/>
            <a:r>
              <a:rPr lang="en-US" sz="2900" dirty="0" smtClean="0">
                <a:latin typeface="Lucida Sans Unicode" pitchFamily="34" charset="0"/>
                <a:cs typeface="Lucida Sans Unicode" pitchFamily="34" charset="0"/>
              </a:rPr>
              <a:t>You can also target your approach by line of business such as Doctor, Lawyer or Insurance offices or by trade association through customization.</a:t>
            </a:r>
          </a:p>
          <a:p>
            <a:pPr lvl="1"/>
            <a:r>
              <a:rPr lang="en-US" sz="2900" dirty="0" smtClean="0">
                <a:latin typeface="Lucida Sans Unicode" pitchFamily="34" charset="0"/>
                <a:cs typeface="Lucida Sans Unicode" pitchFamily="34" charset="0"/>
              </a:rPr>
              <a:t>Available in CD, DVD or electronic format, the video can be provided directly to your customers, your sales staff, or played continuously in your Branch locations.</a:t>
            </a:r>
          </a:p>
          <a:p>
            <a:pPr lvl="1"/>
            <a:r>
              <a:rPr lang="en-US" sz="2900" dirty="0" smtClean="0">
                <a:latin typeface="Lucida Sans Unicode" pitchFamily="34" charset="0"/>
                <a:cs typeface="Lucida Sans Unicode" pitchFamily="34" charset="0"/>
              </a:rPr>
              <a:t>Our staff is comprised of individuals with over 200 years of cumulative experience, just a phone call away.</a:t>
            </a:r>
          </a:p>
          <a:p>
            <a:pPr>
              <a:buNone/>
            </a:pPr>
            <a:endParaRPr lang="en-US" sz="2600" b="1" i="1" dirty="0" smtClean="0">
              <a:latin typeface="Lucida Sans Unicode" pitchFamily="34" charset="0"/>
              <a:cs typeface="Lucida Sans Unicode" pitchFamily="34" charset="0"/>
            </a:endParaRPr>
          </a:p>
          <a:p>
            <a:pPr>
              <a:buNone/>
            </a:pPr>
            <a:r>
              <a:rPr lang="en-US" sz="2600" dirty="0" smtClean="0">
                <a:latin typeface="Lucida Sans Unicode" pitchFamily="34" charset="0"/>
                <a:cs typeface="Lucida Sans Unicode" pitchFamily="34" charset="0"/>
              </a:rPr>
              <a:t>Custom </a:t>
            </a:r>
            <a:r>
              <a:rPr lang="en-US" sz="2600" dirty="0" smtClean="0">
                <a:latin typeface="Lucida Sans Unicode" pitchFamily="34" charset="0"/>
                <a:cs typeface="Lucida Sans Unicode" pitchFamily="34" charset="0"/>
              </a:rPr>
              <a:t>Bank Sales Video (click here to register for viewing)</a:t>
            </a:r>
          </a:p>
          <a:p>
            <a:pPr>
              <a:buNone/>
            </a:pPr>
            <a:r>
              <a:rPr lang="en-US" sz="2600" u="sng" dirty="0" smtClean="0">
                <a:latin typeface="Lucida Sans Unicode" pitchFamily="34" charset="0"/>
                <a:cs typeface="Lucida Sans Unicode" pitchFamily="34" charset="0"/>
                <a:hlinkClick r:id="rId3"/>
              </a:rPr>
              <a:t>http://www.unilinkinc.com/bankvideo.html</a:t>
            </a:r>
            <a:r>
              <a:rPr lang="en-US" sz="2600" dirty="0" smtClean="0">
                <a:latin typeface="Lucida Sans Unicode" pitchFamily="34" charset="0"/>
                <a:cs typeface="Lucida Sans Unicode" pitchFamily="34" charset="0"/>
              </a:rPr>
              <a:t> </a:t>
            </a:r>
          </a:p>
          <a:p>
            <a:pPr>
              <a:buNone/>
            </a:pPr>
            <a:endParaRPr lang="en-US" dirty="0">
              <a:latin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5943600"/>
            <a:ext cx="1828800" cy="493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819400" y="5943600"/>
            <a:ext cx="3839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Lucida Sans Unicode" pitchFamily="34" charset="0"/>
                <a:cs typeface="Lucida Sans Unicode" pitchFamily="34" charset="0"/>
              </a:rPr>
              <a:t>Remote Deposit Capture</a:t>
            </a:r>
            <a:endParaRPr lang="en-US" sz="2400" b="1" dirty="0"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100" b="1" dirty="0" smtClean="0">
                <a:latin typeface="Lucida Sans Unicode" pitchFamily="34" charset="0"/>
                <a:cs typeface="Lucida Sans Unicode" pitchFamily="34" charset="0"/>
              </a:rPr>
              <a:t>Consumable Supplies </a:t>
            </a:r>
            <a:r>
              <a:rPr lang="en-US" b="1" dirty="0" smtClean="0">
                <a:latin typeface="Lucida Sans Unicode" pitchFamily="34" charset="0"/>
                <a:cs typeface="Lucida Sans Unicode" pitchFamily="34" charset="0"/>
              </a:rPr>
              <a:t>– </a:t>
            </a:r>
          </a:p>
          <a:p>
            <a:pPr>
              <a:buNone/>
            </a:pPr>
            <a:r>
              <a:rPr lang="en-US" b="1" dirty="0" smtClean="0">
                <a:latin typeface="Lucida Sans Unicode" pitchFamily="34" charset="0"/>
                <a:cs typeface="Lucida Sans Unicode" pitchFamily="34" charset="0"/>
              </a:rPr>
              <a:t>This is an area that most banks do not consider</a:t>
            </a:r>
          </a:p>
          <a:p>
            <a:pPr>
              <a:buNone/>
            </a:pPr>
            <a:r>
              <a:rPr lang="en-US" b="1" dirty="0" smtClean="0">
                <a:latin typeface="Lucida Sans Unicode" pitchFamily="34" charset="0"/>
                <a:cs typeface="Lucida Sans Unicode" pitchFamily="34" charset="0"/>
              </a:rPr>
              <a:t>when formulating their strategy for Remote</a:t>
            </a:r>
          </a:p>
          <a:p>
            <a:pPr>
              <a:buNone/>
            </a:pPr>
            <a:r>
              <a:rPr lang="en-US" b="1" dirty="0" smtClean="0">
                <a:latin typeface="Lucida Sans Unicode" pitchFamily="34" charset="0"/>
                <a:cs typeface="Lucida Sans Unicode" pitchFamily="34" charset="0"/>
              </a:rPr>
              <a:t>Deposit, but can be a critical element for your</a:t>
            </a:r>
          </a:p>
          <a:p>
            <a:pPr>
              <a:buNone/>
            </a:pPr>
            <a:r>
              <a:rPr lang="en-US" b="1" dirty="0" smtClean="0">
                <a:latin typeface="Lucida Sans Unicode" pitchFamily="34" charset="0"/>
                <a:cs typeface="Lucida Sans Unicode" pitchFamily="34" charset="0"/>
              </a:rPr>
              <a:t>customers. </a:t>
            </a:r>
          </a:p>
          <a:p>
            <a:pPr>
              <a:buNone/>
            </a:pPr>
            <a:endParaRPr lang="en-US" dirty="0" smtClean="0">
              <a:latin typeface="Lucida Sans Unicode" pitchFamily="34" charset="0"/>
              <a:cs typeface="Lucida Sans Unicode" pitchFamily="34" charset="0"/>
            </a:endParaRPr>
          </a:p>
          <a:p>
            <a:pPr>
              <a:buNone/>
            </a:pPr>
            <a:r>
              <a:rPr lang="en-US" b="1" dirty="0" smtClean="0">
                <a:latin typeface="Lucida Sans Unicode" pitchFamily="34" charset="0"/>
                <a:cs typeface="Lucida Sans Unicode" pitchFamily="34" charset="0"/>
              </a:rPr>
              <a:t>At UniLink we provide:</a:t>
            </a:r>
            <a:endParaRPr lang="en-US" dirty="0" smtClean="0">
              <a:latin typeface="Lucida Sans Unicode" pitchFamily="34" charset="0"/>
              <a:cs typeface="Lucida Sans Unicode" pitchFamily="34" charset="0"/>
            </a:endParaRPr>
          </a:p>
          <a:p>
            <a:pPr lvl="0"/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 A full array of consumable parts and supplies for all makes and models of scanners.</a:t>
            </a:r>
          </a:p>
          <a:p>
            <a:pPr lvl="0"/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Through our website you or your customers can order supplies as needed and ship to various locations.</a:t>
            </a:r>
          </a:p>
          <a:p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National Supplies Manager available to take your calls or provide triage support for you or your customers.</a:t>
            </a:r>
            <a:endParaRPr lang="en-US" dirty="0">
              <a:latin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5943600"/>
            <a:ext cx="1828800" cy="493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743200" y="5943600"/>
            <a:ext cx="3915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Lucida Sans Unicode" pitchFamily="34" charset="0"/>
                <a:cs typeface="Lucida Sans Unicode" pitchFamily="34" charset="0"/>
              </a:rPr>
              <a:t>Remote Deposit Capture</a:t>
            </a:r>
            <a:endParaRPr lang="en-US" sz="2400" b="1" dirty="0"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0364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200" b="1" dirty="0" smtClean="0">
                <a:latin typeface="Lucida Sans Unicode" pitchFamily="34" charset="0"/>
                <a:cs typeface="Lucida Sans Unicode" pitchFamily="34" charset="0"/>
              </a:rPr>
              <a:t>We are your RDC partner!</a:t>
            </a:r>
          </a:p>
          <a:p>
            <a:pPr algn="ctr">
              <a:buNone/>
            </a:pP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Contact us for more information regarding our sales support programs!</a:t>
            </a:r>
          </a:p>
          <a:p>
            <a:pPr algn="ctr">
              <a:buNone/>
            </a:pP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(800) 666-2980</a:t>
            </a:r>
          </a:p>
          <a:p>
            <a:pPr algn="ctr">
              <a:buNone/>
            </a:pPr>
            <a:r>
              <a:rPr lang="en-US" u="sng" dirty="0" smtClean="0">
                <a:latin typeface="Lucida Sans Unicode" pitchFamily="34" charset="0"/>
                <a:cs typeface="Lucida Sans Unicode" pitchFamily="34" charset="0"/>
                <a:hlinkClick r:id="rId3"/>
              </a:rPr>
              <a:t>info@unilinkinc.com</a:t>
            </a: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 </a:t>
            </a:r>
          </a:p>
          <a:p>
            <a:pPr algn="ctr">
              <a:buNone/>
            </a:pPr>
            <a:r>
              <a:rPr lang="en-US" u="sng" dirty="0" smtClean="0">
                <a:latin typeface="Lucida Sans Unicode" pitchFamily="34" charset="0"/>
                <a:cs typeface="Lucida Sans Unicode" pitchFamily="34" charset="0"/>
                <a:hlinkClick r:id="rId4"/>
              </a:rPr>
              <a:t>www.unilinkinc.com</a:t>
            </a: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endParaRPr lang="en-US" dirty="0">
              <a:latin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5943600"/>
            <a:ext cx="1828800" cy="493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743200" y="5943600"/>
            <a:ext cx="3915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Lucida Sans Unicode" pitchFamily="34" charset="0"/>
                <a:cs typeface="Lucida Sans Unicode" pitchFamily="34" charset="0"/>
              </a:rPr>
              <a:t>Remote Deposit Capture</a:t>
            </a:r>
            <a:endParaRPr lang="en-US" sz="2400" b="1" dirty="0"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0844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mtClean="0">
                <a:latin typeface="Lucida Sans Unicode" pitchFamily="34" charset="0"/>
                <a:cs typeface="Lucida Sans Unicode" pitchFamily="34" charset="0"/>
              </a:rPr>
              <a:t>At </a:t>
            </a:r>
            <a:r>
              <a:rPr lang="en-US" b="1" smtClean="0">
                <a:latin typeface="Lucida Sans Unicode" pitchFamily="34" charset="0"/>
                <a:cs typeface="Lucida Sans Unicode" pitchFamily="34" charset="0"/>
              </a:rPr>
              <a:t>UniLink</a:t>
            </a:r>
            <a:r>
              <a:rPr lang="en-US" smtClean="0">
                <a:latin typeface="Lucida Sans Unicode" pitchFamily="34" charset="0"/>
                <a:cs typeface="Lucida Sans Unicode" pitchFamily="34" charset="0"/>
              </a:rPr>
              <a:t> we recognize that Financial</a:t>
            </a:r>
          </a:p>
          <a:p>
            <a:pPr>
              <a:buNone/>
            </a:pPr>
            <a:r>
              <a:rPr lang="en-US" smtClean="0">
                <a:latin typeface="Lucida Sans Unicode" pitchFamily="34" charset="0"/>
                <a:cs typeface="Lucida Sans Unicode" pitchFamily="34" charset="0"/>
              </a:rPr>
              <a:t>Institutions are at different stages of adoption</a:t>
            </a:r>
          </a:p>
          <a:p>
            <a:pPr>
              <a:buNone/>
            </a:pPr>
            <a:r>
              <a:rPr lang="en-US" smtClean="0">
                <a:latin typeface="Lucida Sans Unicode" pitchFamily="34" charset="0"/>
                <a:cs typeface="Lucida Sans Unicode" pitchFamily="34" charset="0"/>
              </a:rPr>
              <a:t>or implementation of their Remote Deposit </a:t>
            </a:r>
          </a:p>
          <a:p>
            <a:pPr>
              <a:buNone/>
            </a:pPr>
            <a:r>
              <a:rPr lang="en-US" smtClean="0">
                <a:latin typeface="Lucida Sans Unicode" pitchFamily="34" charset="0"/>
                <a:cs typeface="Lucida Sans Unicode" pitchFamily="34" charset="0"/>
              </a:rPr>
              <a:t>Capture program…. with varying degrees of</a:t>
            </a:r>
          </a:p>
          <a:p>
            <a:pPr>
              <a:buNone/>
            </a:pPr>
            <a:r>
              <a:rPr lang="en-US" smtClean="0">
                <a:latin typeface="Lucida Sans Unicode" pitchFamily="34" charset="0"/>
                <a:cs typeface="Lucida Sans Unicode" pitchFamily="34" charset="0"/>
              </a:rPr>
              <a:t>results.</a:t>
            </a:r>
          </a:p>
          <a:p>
            <a:pPr>
              <a:buNone/>
            </a:pPr>
            <a:endParaRPr lang="en-US" smtClean="0">
              <a:latin typeface="Lucida Sans Unicode" pitchFamily="34" charset="0"/>
              <a:cs typeface="Lucida Sans Unicode" pitchFamily="34" charset="0"/>
            </a:endParaRPr>
          </a:p>
          <a:p>
            <a:pPr>
              <a:buNone/>
            </a:pPr>
            <a:r>
              <a:rPr lang="en-US" smtClean="0">
                <a:latin typeface="Lucida Sans Unicode" pitchFamily="34" charset="0"/>
                <a:cs typeface="Lucida Sans Unicode" pitchFamily="34" charset="0"/>
              </a:rPr>
              <a:t>We would like to work with you to identify</a:t>
            </a:r>
          </a:p>
          <a:p>
            <a:pPr>
              <a:buNone/>
            </a:pPr>
            <a:r>
              <a:rPr lang="en-US" smtClean="0">
                <a:latin typeface="Lucida Sans Unicode" pitchFamily="34" charset="0"/>
                <a:cs typeface="Lucida Sans Unicode" pitchFamily="34" charset="0"/>
              </a:rPr>
              <a:t>ways to enhance your program.</a:t>
            </a:r>
          </a:p>
          <a:p>
            <a:pPr>
              <a:buNone/>
            </a:pPr>
            <a:endParaRPr lang="en-US" smtClean="0">
              <a:latin typeface="Lucida Sans Unicode" pitchFamily="34" charset="0"/>
              <a:cs typeface="Lucida Sans Unicode" pitchFamily="34" charset="0"/>
            </a:endParaRPr>
          </a:p>
          <a:p>
            <a:pPr>
              <a:buNone/>
            </a:pPr>
            <a:r>
              <a:rPr lang="en-US" smtClean="0">
                <a:latin typeface="Lucida Sans Unicode" pitchFamily="34" charset="0"/>
                <a:cs typeface="Lucida Sans Unicode" pitchFamily="34" charset="0"/>
              </a:rPr>
              <a:t>We have crafted a modular Remote Deposit</a:t>
            </a:r>
          </a:p>
          <a:p>
            <a:pPr>
              <a:buNone/>
            </a:pPr>
            <a:r>
              <a:rPr lang="en-US" smtClean="0">
                <a:latin typeface="Lucida Sans Unicode" pitchFamily="34" charset="0"/>
                <a:cs typeface="Lucida Sans Unicode" pitchFamily="34" charset="0"/>
              </a:rPr>
              <a:t>Capture program that can be purchased</a:t>
            </a:r>
          </a:p>
          <a:p>
            <a:pPr>
              <a:buNone/>
            </a:pPr>
            <a:r>
              <a:rPr lang="en-US" smtClean="0">
                <a:latin typeface="Lucida Sans Unicode" pitchFamily="34" charset="0"/>
                <a:cs typeface="Lucida Sans Unicode" pitchFamily="34" charset="0"/>
              </a:rPr>
              <a:t>independently or customized to meet your</a:t>
            </a:r>
          </a:p>
          <a:p>
            <a:pPr>
              <a:buNone/>
            </a:pPr>
            <a:r>
              <a:rPr lang="en-US" smtClean="0">
                <a:latin typeface="Lucida Sans Unicode" pitchFamily="34" charset="0"/>
                <a:cs typeface="Lucida Sans Unicode" pitchFamily="34" charset="0"/>
              </a:rPr>
              <a:t>needs.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5943599"/>
            <a:ext cx="1524000" cy="477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819400" y="5943600"/>
            <a:ext cx="44486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Lucida Sans Unicode" pitchFamily="34" charset="0"/>
                <a:cs typeface="Lucida Sans Unicode" pitchFamily="34" charset="0"/>
              </a:rPr>
              <a:t>Remote Deposit Capture</a:t>
            </a:r>
            <a:endParaRPr lang="en-US" sz="2800" b="1" dirty="0"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894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dirty="0" smtClean="0">
                <a:latin typeface="Lucida Sans Unicode" pitchFamily="34" charset="0"/>
                <a:cs typeface="Lucida Sans Unicode" pitchFamily="34" charset="0"/>
              </a:rPr>
              <a:t>Hardware –</a:t>
            </a:r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 </a:t>
            </a:r>
          </a:p>
          <a:p>
            <a:pPr>
              <a:buNone/>
            </a:pPr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With the growing number of companies, marketing</a:t>
            </a:r>
          </a:p>
          <a:p>
            <a:pPr>
              <a:buNone/>
            </a:pPr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their scanners as the perfect choice, the decision to</a:t>
            </a:r>
          </a:p>
          <a:p>
            <a:pPr>
              <a:buNone/>
            </a:pPr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pick the right scanner can be overwhelming.</a:t>
            </a:r>
          </a:p>
          <a:p>
            <a:pPr>
              <a:buNone/>
            </a:pPr>
            <a:endParaRPr lang="en-US" sz="2000" dirty="0" smtClean="0">
              <a:latin typeface="Lucida Sans Unicode" pitchFamily="34" charset="0"/>
              <a:cs typeface="Lucida Sans Unicode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Lucida Sans Unicode" pitchFamily="34" charset="0"/>
                <a:cs typeface="Lucida Sans Unicode" pitchFamily="34" charset="0"/>
              </a:rPr>
              <a:t>At UniLink we take a truly </a:t>
            </a:r>
            <a:r>
              <a:rPr lang="en-US" sz="2400" b="1" i="1" dirty="0" smtClean="0">
                <a:latin typeface="Lucida Sans Unicode" pitchFamily="34" charset="0"/>
                <a:cs typeface="Lucida Sans Unicode" pitchFamily="34" charset="0"/>
              </a:rPr>
              <a:t>Vendor Neutral</a:t>
            </a:r>
            <a:r>
              <a:rPr lang="en-US" sz="2400" b="1" dirty="0" smtClean="0">
                <a:latin typeface="Lucida Sans Unicode" pitchFamily="34" charset="0"/>
                <a:cs typeface="Lucida Sans Unicode" pitchFamily="34" charset="0"/>
              </a:rPr>
              <a:t> approach</a:t>
            </a:r>
          </a:p>
          <a:p>
            <a:pPr>
              <a:buNone/>
            </a:pPr>
            <a:r>
              <a:rPr lang="en-US" sz="2400" b="1" dirty="0" smtClean="0">
                <a:latin typeface="Lucida Sans Unicode" pitchFamily="34" charset="0"/>
                <a:cs typeface="Lucida Sans Unicode" pitchFamily="34" charset="0"/>
              </a:rPr>
              <a:t>to your solution.</a:t>
            </a:r>
            <a:endParaRPr lang="en-US" sz="2400" dirty="0" smtClean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We stock a full complement of choices, all current brands and models to choose from.</a:t>
            </a:r>
          </a:p>
          <a:p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We can ship the same day as ordered.</a:t>
            </a:r>
          </a:p>
          <a:p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We can sell directly to you or your customers.</a:t>
            </a:r>
          </a:p>
          <a:p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All at competitive pricing.</a:t>
            </a:r>
          </a:p>
          <a:p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With over 200 years of cumulative experience in the Financial Industry we can provide you with a solution that best fits your needs.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5943600"/>
            <a:ext cx="1905000" cy="541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819400" y="5943600"/>
            <a:ext cx="3839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Lucida Sans Unicode" pitchFamily="34" charset="0"/>
                <a:cs typeface="Lucida Sans Unicode" pitchFamily="34" charset="0"/>
              </a:rPr>
              <a:t>Remote Deposit Capture</a:t>
            </a:r>
            <a:endParaRPr lang="en-US" sz="2400" b="1" dirty="0">
              <a:latin typeface="Lucida Sans Unicode" pitchFamily="34" charset="0"/>
              <a:cs typeface="Lucida Sans Unicode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3400"/>
            <a:ext cx="8183880" cy="55626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6000" b="1" dirty="0" smtClean="0">
                <a:latin typeface="Lucida Sans Unicode" pitchFamily="34" charset="0"/>
                <a:cs typeface="Lucida Sans Unicode" pitchFamily="34" charset="0"/>
              </a:rPr>
              <a:t>Customizable </a:t>
            </a:r>
            <a:r>
              <a:rPr lang="en-US" sz="7000" b="1" i="1" dirty="0" smtClean="0">
                <a:latin typeface="Lucida Sans Unicode" pitchFamily="34" charset="0"/>
                <a:cs typeface="Lucida Sans Unicode" pitchFamily="34" charset="0"/>
              </a:rPr>
              <a:t>e</a:t>
            </a:r>
            <a:r>
              <a:rPr lang="en-US" sz="6000" b="1" dirty="0" smtClean="0">
                <a:latin typeface="Lucida Sans Unicode" pitchFamily="34" charset="0"/>
                <a:cs typeface="Lucida Sans Unicode" pitchFamily="34" charset="0"/>
              </a:rPr>
              <a:t>-Commerce Platform - </a:t>
            </a:r>
          </a:p>
          <a:p>
            <a:pPr lvl="1">
              <a:buNone/>
            </a:pPr>
            <a:r>
              <a:rPr lang="en-US" sz="5000" b="1" dirty="0" smtClean="0">
                <a:latin typeface="Lucida Sans Unicode" pitchFamily="34" charset="0"/>
                <a:cs typeface="Lucida Sans Unicode" pitchFamily="34" charset="0"/>
              </a:rPr>
              <a:t>Does the thought of becoming a warehouse with</a:t>
            </a:r>
          </a:p>
          <a:p>
            <a:pPr lvl="1">
              <a:buNone/>
            </a:pPr>
            <a:r>
              <a:rPr lang="en-US" sz="5000" b="1" dirty="0" smtClean="0">
                <a:latin typeface="Lucida Sans Unicode" pitchFamily="34" charset="0"/>
                <a:cs typeface="Lucida Sans Unicode" pitchFamily="34" charset="0"/>
              </a:rPr>
              <a:t>inventory to manage seem unappealing?</a:t>
            </a:r>
            <a:endParaRPr lang="en-US" sz="5000" dirty="0" smtClean="0">
              <a:latin typeface="Lucida Sans Unicode" pitchFamily="34" charset="0"/>
              <a:cs typeface="Lucida Sans Unicode" pitchFamily="34" charset="0"/>
            </a:endParaRPr>
          </a:p>
          <a:p>
            <a:pPr>
              <a:buNone/>
            </a:pPr>
            <a:endParaRPr lang="en-US" sz="4200" dirty="0" smtClean="0">
              <a:latin typeface="Lucida Sans Unicode" pitchFamily="34" charset="0"/>
              <a:cs typeface="Lucida Sans Unicode" pitchFamily="34" charset="0"/>
            </a:endParaRPr>
          </a:p>
          <a:p>
            <a:pPr>
              <a:buNone/>
            </a:pPr>
            <a:r>
              <a:rPr lang="en-US" sz="5000" dirty="0" smtClean="0">
                <a:latin typeface="Lucida Sans Unicode" pitchFamily="34" charset="0"/>
                <a:cs typeface="Lucida Sans Unicode" pitchFamily="34" charset="0"/>
              </a:rPr>
              <a:t>We have developed a </a:t>
            </a:r>
            <a:r>
              <a:rPr lang="en-US" sz="5000" b="1" dirty="0" smtClean="0">
                <a:latin typeface="Lucida Sans Unicode" pitchFamily="34" charset="0"/>
                <a:cs typeface="Lucida Sans Unicode" pitchFamily="34" charset="0"/>
              </a:rPr>
              <a:t>“</a:t>
            </a:r>
            <a:r>
              <a:rPr lang="en-US" sz="5000" b="1" dirty="0" err="1" smtClean="0">
                <a:latin typeface="Lucida Sans Unicode" pitchFamily="34" charset="0"/>
                <a:cs typeface="Lucida Sans Unicode" pitchFamily="34" charset="0"/>
              </a:rPr>
              <a:t>brandable</a:t>
            </a:r>
            <a:r>
              <a:rPr lang="en-US" sz="5000" b="1" dirty="0" smtClean="0">
                <a:latin typeface="Lucida Sans Unicode" pitchFamily="34" charset="0"/>
                <a:cs typeface="Lucida Sans Unicode" pitchFamily="34" charset="0"/>
              </a:rPr>
              <a:t>” </a:t>
            </a:r>
            <a:r>
              <a:rPr lang="en-US" sz="5000" b="1" i="1" dirty="0" smtClean="0">
                <a:latin typeface="Lucida Sans Unicode" pitchFamily="34" charset="0"/>
                <a:cs typeface="Lucida Sans Unicode" pitchFamily="34" charset="0"/>
              </a:rPr>
              <a:t>e</a:t>
            </a:r>
            <a:r>
              <a:rPr lang="en-US" sz="5000" b="1" dirty="0" smtClean="0">
                <a:latin typeface="Lucida Sans Unicode" pitchFamily="34" charset="0"/>
                <a:cs typeface="Lucida Sans Unicode" pitchFamily="34" charset="0"/>
              </a:rPr>
              <a:t>-commerce  platform</a:t>
            </a:r>
            <a:r>
              <a:rPr lang="en-US" sz="5000" dirty="0" smtClean="0">
                <a:latin typeface="Lucida Sans Unicode" pitchFamily="34" charset="0"/>
                <a:cs typeface="Lucida Sans Unicode" pitchFamily="34" charset="0"/>
              </a:rPr>
              <a:t> for</a:t>
            </a:r>
          </a:p>
          <a:p>
            <a:pPr>
              <a:buNone/>
            </a:pPr>
            <a:r>
              <a:rPr lang="en-US" sz="5000" dirty="0" smtClean="0">
                <a:latin typeface="Lucida Sans Unicode" pitchFamily="34" charset="0"/>
                <a:cs typeface="Lucida Sans Unicode" pitchFamily="34" charset="0"/>
              </a:rPr>
              <a:t>banks to:</a:t>
            </a:r>
          </a:p>
          <a:p>
            <a:pPr lvl="1"/>
            <a:r>
              <a:rPr lang="en-US" sz="4500" dirty="0" smtClean="0">
                <a:latin typeface="Lucida Sans Unicode" pitchFamily="34" charset="0"/>
                <a:cs typeface="Lucida Sans Unicode" pitchFamily="34" charset="0"/>
              </a:rPr>
              <a:t>complete product sales,</a:t>
            </a:r>
          </a:p>
          <a:p>
            <a:pPr lvl="1"/>
            <a:r>
              <a:rPr lang="en-US" sz="4500" dirty="0" smtClean="0">
                <a:latin typeface="Lucida Sans Unicode" pitchFamily="34" charset="0"/>
                <a:cs typeface="Lucida Sans Unicode" pitchFamily="34" charset="0"/>
              </a:rPr>
              <a:t>automatically fulfill orders,</a:t>
            </a:r>
          </a:p>
          <a:p>
            <a:pPr lvl="1"/>
            <a:r>
              <a:rPr lang="en-US" sz="4500" dirty="0" smtClean="0">
                <a:latin typeface="Lucida Sans Unicode" pitchFamily="34" charset="0"/>
                <a:cs typeface="Lucida Sans Unicode" pitchFamily="34" charset="0"/>
              </a:rPr>
              <a:t>track sales with our online reports.</a:t>
            </a:r>
          </a:p>
          <a:p>
            <a:r>
              <a:rPr lang="en-US" sz="4500" dirty="0" smtClean="0">
                <a:latin typeface="Lucida Sans Unicode" pitchFamily="34" charset="0"/>
                <a:cs typeface="Lucida Sans Unicode" pitchFamily="34" charset="0"/>
              </a:rPr>
              <a:t>Bank salespeople </a:t>
            </a:r>
          </a:p>
          <a:p>
            <a:pPr lvl="1"/>
            <a:r>
              <a:rPr lang="en-US" sz="4500" dirty="0" smtClean="0">
                <a:latin typeface="Lucida Sans Unicode" pitchFamily="34" charset="0"/>
                <a:cs typeface="Lucida Sans Unicode" pitchFamily="34" charset="0"/>
              </a:rPr>
              <a:t>can provide a link to this site directly to their merchant customers to order products, </a:t>
            </a:r>
          </a:p>
          <a:p>
            <a:pPr lvl="1"/>
            <a:r>
              <a:rPr lang="en-US" sz="4500" dirty="0" smtClean="0">
                <a:latin typeface="Lucida Sans Unicode" pitchFamily="34" charset="0"/>
                <a:cs typeface="Lucida Sans Unicode" pitchFamily="34" charset="0"/>
              </a:rPr>
              <a:t>and/or can use it themselves to order products.</a:t>
            </a:r>
          </a:p>
          <a:p>
            <a:r>
              <a:rPr lang="en-US" sz="4500" dirty="0" smtClean="0">
                <a:latin typeface="Lucida Sans Unicode" pitchFamily="34" charset="0"/>
                <a:cs typeface="Lucida Sans Unicode" pitchFamily="34" charset="0"/>
              </a:rPr>
              <a:t>Unilink will</a:t>
            </a:r>
          </a:p>
          <a:p>
            <a:pPr lvl="1"/>
            <a:r>
              <a:rPr lang="en-US" sz="4500" dirty="0" smtClean="0">
                <a:latin typeface="Lucida Sans Unicode" pitchFamily="34" charset="0"/>
                <a:cs typeface="Lucida Sans Unicode" pitchFamily="34" charset="0"/>
              </a:rPr>
              <a:t>process payment,</a:t>
            </a:r>
          </a:p>
          <a:p>
            <a:pPr lvl="1"/>
            <a:r>
              <a:rPr lang="en-US" sz="4500" dirty="0" smtClean="0">
                <a:latin typeface="Lucida Sans Unicode" pitchFamily="34" charset="0"/>
                <a:cs typeface="Lucida Sans Unicode" pitchFamily="34" charset="0"/>
              </a:rPr>
              <a:t>ship the product automatically,</a:t>
            </a:r>
          </a:p>
          <a:p>
            <a:pPr lvl="1"/>
            <a:r>
              <a:rPr lang="en-US" sz="4500" dirty="0" smtClean="0">
                <a:latin typeface="Lucida Sans Unicode" pitchFamily="34" charset="0"/>
                <a:cs typeface="Lucida Sans Unicode" pitchFamily="34" charset="0"/>
              </a:rPr>
              <a:t>bill the bank or the customer.</a:t>
            </a:r>
          </a:p>
          <a:p>
            <a:r>
              <a:rPr lang="en-US" sz="4500" dirty="0" smtClean="0">
                <a:latin typeface="Lucida Sans Unicode" pitchFamily="34" charset="0"/>
                <a:cs typeface="Lucida Sans Unicode" pitchFamily="34" charset="0"/>
              </a:rPr>
              <a:t>An online demo of this technology can be found at </a:t>
            </a:r>
            <a:r>
              <a:rPr lang="en-US" sz="4500" u="sng" dirty="0" smtClean="0">
                <a:latin typeface="Lucida Sans Unicode" pitchFamily="34" charset="0"/>
                <a:cs typeface="Lucida Sans Unicode" pitchFamily="34" charset="0"/>
                <a:hlinkClick r:id="rId3"/>
              </a:rPr>
              <a:t>www.unilinkinc.com/bank</a:t>
            </a:r>
            <a:r>
              <a:rPr lang="en-US" sz="45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4500" i="1" dirty="0" smtClean="0">
                <a:latin typeface="Lucida Sans Unicode" pitchFamily="34" charset="0"/>
                <a:cs typeface="Lucida Sans Unicode" pitchFamily="34" charset="0"/>
              </a:rPr>
              <a:t> </a:t>
            </a:r>
            <a:endParaRPr lang="en-US" sz="4500" dirty="0" smtClean="0">
              <a:latin typeface="Lucida Sans Unicode" pitchFamily="34" charset="0"/>
              <a:cs typeface="Lucida Sans Unicode" pitchFamily="34" charset="0"/>
            </a:endParaRPr>
          </a:p>
          <a:p>
            <a:pPr>
              <a:buNone/>
            </a:pPr>
            <a:r>
              <a:rPr lang="en-US" sz="4500" i="1" dirty="0" smtClean="0">
                <a:latin typeface="Lucida Sans Unicode" pitchFamily="34" charset="0"/>
                <a:cs typeface="Lucida Sans Unicode" pitchFamily="34" charset="0"/>
              </a:rPr>
              <a:t>We eliminate the manual process of ordering and fulfillment!</a:t>
            </a:r>
            <a:endParaRPr lang="en-US" sz="4500" dirty="0" smtClean="0">
              <a:latin typeface="Lucida Sans Unicode" pitchFamily="34" charset="0"/>
              <a:cs typeface="Lucida Sans Unicode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5943600"/>
            <a:ext cx="2209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819400" y="6096000"/>
            <a:ext cx="3839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Lucida Sans Unicode" pitchFamily="34" charset="0"/>
                <a:cs typeface="Lucida Sans Unicode" pitchFamily="34" charset="0"/>
              </a:rPr>
              <a:t>Remote Deposit Capture</a:t>
            </a:r>
            <a:endParaRPr lang="en-US" sz="2400" b="1" dirty="0"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24400"/>
            <a:ext cx="8183880" cy="11582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Customizable </a:t>
            </a:r>
            <a:r>
              <a:rPr lang="en-US" sz="4000" b="0" i="1" dirty="0" smtClean="0"/>
              <a:t>e</a:t>
            </a:r>
            <a:r>
              <a:rPr lang="en-US" dirty="0" smtClean="0"/>
              <a:t>-Commerce </a:t>
            </a:r>
            <a:br>
              <a:rPr lang="en-US" dirty="0" smtClean="0"/>
            </a:br>
            <a:r>
              <a:rPr lang="en-US" dirty="0" smtClean="0"/>
              <a:t>order site</a:t>
            </a:r>
            <a:endParaRPr lang="en-US" dirty="0"/>
          </a:p>
        </p:txBody>
      </p:sp>
      <p:pic>
        <p:nvPicPr>
          <p:cNvPr id="4" name="Picture 8" descr="Capture_01 2009-02-26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72315" y="530225"/>
            <a:ext cx="7645408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59436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819400" y="6019800"/>
            <a:ext cx="3839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Lucida Sans Unicode" pitchFamily="34" charset="0"/>
                <a:cs typeface="Lucida Sans Unicode" pitchFamily="34" charset="0"/>
              </a:rPr>
              <a:t>Remote Deposit Capture</a:t>
            </a:r>
            <a:endParaRPr lang="en-US" sz="2400" b="1" dirty="0">
              <a:latin typeface="Lucida Sans Unicode" pitchFamily="34" charset="0"/>
              <a:cs typeface="Lucida Sans Unicode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Account Creation/Login Page Example</a:t>
            </a:r>
            <a:endParaRPr lang="en-US" dirty="0"/>
          </a:p>
        </p:txBody>
      </p:sp>
      <p:pic>
        <p:nvPicPr>
          <p:cNvPr id="4" name="Picture 7" descr="Capture_06 2009-02-26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59882" y="530225"/>
            <a:ext cx="7670274" cy="404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59436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819400" y="5943600"/>
            <a:ext cx="3839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Lucida Sans Unicode" pitchFamily="34" charset="0"/>
                <a:cs typeface="Lucida Sans Unicode" pitchFamily="34" charset="0"/>
              </a:rPr>
              <a:t>Remote Deposit Capture</a:t>
            </a:r>
            <a:endParaRPr lang="en-US" sz="2400" b="1" dirty="0">
              <a:latin typeface="Lucida Sans Unicode" pitchFamily="34" charset="0"/>
              <a:cs typeface="Lucida Sans Unicode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Shipping Page Example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7" descr="Capture_09 2009-02-26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03238" y="947129"/>
            <a:ext cx="8183562" cy="335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6019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819400" y="6019800"/>
            <a:ext cx="3839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Lucida Sans Unicode" pitchFamily="34" charset="0"/>
                <a:cs typeface="Lucida Sans Unicode" pitchFamily="34" charset="0"/>
              </a:rPr>
              <a:t>Remote Deposit Capture</a:t>
            </a:r>
            <a:endParaRPr lang="en-US" sz="2400" b="1" dirty="0">
              <a:latin typeface="Lucida Sans Unicode" pitchFamily="34" charset="0"/>
              <a:cs typeface="Lucida Sans Unicode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Confirmation/Payment Page Example</a:t>
            </a:r>
            <a:endParaRPr lang="en-US" dirty="0"/>
          </a:p>
        </p:txBody>
      </p:sp>
      <p:pic>
        <p:nvPicPr>
          <p:cNvPr id="4" name="Picture 7" descr="Capture_11 2009-02-26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009908" y="530225"/>
            <a:ext cx="7170221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5943600"/>
            <a:ext cx="1676400" cy="516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819400" y="6019800"/>
            <a:ext cx="3839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Lucida Sans Unicode" pitchFamily="34" charset="0"/>
                <a:cs typeface="Lucida Sans Unicode" pitchFamily="34" charset="0"/>
              </a:rPr>
              <a:t>Remote Deposit Capture</a:t>
            </a:r>
            <a:endParaRPr lang="en-US" sz="2400" b="1" dirty="0">
              <a:latin typeface="Lucida Sans Unicode" pitchFamily="34" charset="0"/>
              <a:cs typeface="Lucida Sans Unicode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Reporting Page Example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8" descr="Capture_14 2009-02-26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03238" y="533400"/>
            <a:ext cx="8191729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" y="3429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Bank officials can log in securely to view sales reports specific to their site to see when items are ordered, processed, shipped, and to obtain a tracking number. This allows for installation resources to be easily scheduled or to coordinate follow up discussions  with your customers.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60198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819400" y="6019800"/>
            <a:ext cx="3839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Lucida Sans Unicode" pitchFamily="34" charset="0"/>
                <a:cs typeface="Lucida Sans Unicode" pitchFamily="34" charset="0"/>
              </a:rPr>
              <a:t>Remote Deposit Capture</a:t>
            </a:r>
            <a:endParaRPr lang="en-US" sz="2400" b="1" dirty="0">
              <a:latin typeface="Lucida Sans Unicode" pitchFamily="34" charset="0"/>
              <a:cs typeface="Lucida Sans Unicode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2.7|2.5|2.5|2|2.1|1.9|2.9|2.6|2.4|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</TotalTime>
  <Words>864</Words>
  <Application>Microsoft Office PowerPoint</Application>
  <PresentationFormat>On-screen Show (4:3)</PresentationFormat>
  <Paragraphs>133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Aspect</vt:lpstr>
      <vt:lpstr>Remote Deposit Capture</vt:lpstr>
      <vt:lpstr>Slide 2</vt:lpstr>
      <vt:lpstr>Slide 3</vt:lpstr>
      <vt:lpstr>Slide 4</vt:lpstr>
      <vt:lpstr>Customizable e-Commerce  order site</vt:lpstr>
      <vt:lpstr>Account Creation/Login Page Example</vt:lpstr>
      <vt:lpstr>Shipping Page Example </vt:lpstr>
      <vt:lpstr>Confirmation/Payment Page Example</vt:lpstr>
      <vt:lpstr>Reporting Page Example 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Remote Deposit Capture</dc:title>
  <dc:creator>vince</dc:creator>
  <cp:lastModifiedBy>vince</cp:lastModifiedBy>
  <cp:revision>51</cp:revision>
  <dcterms:created xsi:type="dcterms:W3CDTF">2009-04-30T19:42:23Z</dcterms:created>
  <dcterms:modified xsi:type="dcterms:W3CDTF">2009-05-15T21:08:11Z</dcterms:modified>
</cp:coreProperties>
</file>